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791786d5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791786d5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876b9e03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876b9e03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1876b9e0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1876b9e0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876b9e03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1876b9e03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1876b9e0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1876b9e0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876b9e03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876b9e03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1876b9e0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1876b9e0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1876b9e03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1876b9e03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1876b9e03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1876b9e03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019575d9c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019575d9c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1876b9e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1876b9e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e1dcd0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e1dcd0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1876b9e03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1876b9e03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1876b9e0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1876b9e0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876b9e03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1876b9e03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1876b9e03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1876b9e03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1876b9e03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1876b9e03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8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64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46.png"/><Relationship Id="rId11" Type="http://schemas.openxmlformats.org/officeDocument/2006/relationships/image" Target="../media/image40.png"/><Relationship Id="rId10" Type="http://schemas.openxmlformats.org/officeDocument/2006/relationships/image" Target="../media/image43.png"/><Relationship Id="rId12" Type="http://schemas.openxmlformats.org/officeDocument/2006/relationships/image" Target="../media/image49.png"/><Relationship Id="rId9" Type="http://schemas.openxmlformats.org/officeDocument/2006/relationships/image" Target="../media/image59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36.png"/><Relationship Id="rId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Relationship Id="rId10" Type="http://schemas.openxmlformats.org/officeDocument/2006/relationships/image" Target="../media/image51.png"/><Relationship Id="rId9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Relationship Id="rId8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5.png"/><Relationship Id="rId7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12500"/>
            <a:ext cx="8520600" cy="5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 Valet Parking Robot 개발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60725" y="2406900"/>
            <a:ext cx="2594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카메라 캘리브래이션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260725" y="3333650"/>
            <a:ext cx="25947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2019. 9. 27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274650" y="2659025"/>
            <a:ext cx="2594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영상처리2팀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OpenCV의 구현</a:t>
            </a:r>
            <a:endParaRPr sz="2000"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213825" y="959750"/>
            <a:ext cx="7440900" cy="3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OpenCV의 카메라 캘리브래이션 구현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75" y="1350075"/>
            <a:ext cx="4638724" cy="307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50" y="4532975"/>
            <a:ext cx="8047473" cy="4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100" y="1955750"/>
            <a:ext cx="4054451" cy="23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캘리브래이션 패턴</a:t>
            </a:r>
            <a:endParaRPr sz="2000"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404325" y="968825"/>
            <a:ext cx="7876200" cy="26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체스보드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대칭형 원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비대칭형 원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183" y="968826"/>
            <a:ext cx="4829391" cy="1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863" y="3041000"/>
            <a:ext cx="2112024" cy="1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03" y="3142725"/>
            <a:ext cx="2008108" cy="1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3D </a:t>
            </a:r>
            <a:r>
              <a:rPr lang="en" sz="2000"/>
              <a:t>→ 2D</a:t>
            </a:r>
            <a:endParaRPr sz="2000"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404325" y="968825"/>
            <a:ext cx="65247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3D-to-2D 변환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카메라 공간에서 Z축을 제거하고 2D로 투사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단순한 닮음비 이용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F / Z : 초점거리로 나눠주고 거리를 곱</a:t>
            </a:r>
            <a:br>
              <a:rPr lang="en"/>
            </a:br>
            <a:r>
              <a:rPr lang="en"/>
              <a:t>행렬연산으로 가속</a:t>
            </a:r>
            <a:br>
              <a:rPr lang="en"/>
            </a:b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475" y="882550"/>
            <a:ext cx="2083050" cy="12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950" y="2569713"/>
            <a:ext cx="2395213" cy="164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8575" y="968825"/>
            <a:ext cx="1902050" cy="7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0800" y="2610267"/>
            <a:ext cx="1175450" cy="15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월드-카메라 변환</a:t>
            </a:r>
            <a:endParaRPr sz="2000"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404325" y="968825"/>
            <a:ext cx="65247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r>
              <a:rPr lang="en"/>
              <a:t>의 좌표축을 World의 좌표축에 정렬하는 작업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UVW축을 XYZ정렬을 위해 축을 회전(R)하고 평행이동(C)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br>
              <a:rPr lang="en"/>
            </a:br>
            <a:r>
              <a:rPr lang="en"/>
              <a:t>내부파라미터와 왜곡계수 fx, fy, cx, cy, k1, k2, p1, p2</a:t>
            </a:r>
            <a:br>
              <a:rPr lang="en"/>
            </a:br>
            <a:r>
              <a:rPr lang="en"/>
              <a:t>4개의 월드좌표와 이에 대응되는 2D 영상 좌표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br>
              <a:rPr lang="en"/>
            </a:br>
            <a:r>
              <a:rPr lang="en"/>
              <a:t>회전행렬 R에서 pan (yaw), tilt (pitch) 정보 도출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500" y="877950"/>
            <a:ext cx="1892582" cy="14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650" y="746951"/>
            <a:ext cx="2548000" cy="14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0075" y="1829106"/>
            <a:ext cx="2295299" cy="11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4700" y="2680825"/>
            <a:ext cx="2358126" cy="11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좌표계</a:t>
            </a:r>
            <a:r>
              <a:rPr lang="en" sz="2000"/>
              <a:t>변환</a:t>
            </a:r>
            <a:endParaRPr sz="2000"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404325" y="968825"/>
            <a:ext cx="65247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유클리드 변환						유사변환</a:t>
            </a:r>
            <a:br>
              <a:rPr lang="en"/>
            </a:br>
            <a:r>
              <a:rPr lang="en"/>
              <a:t>회전, 평행이동						회전, 이동 + 크기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어파인변환 </a:t>
            </a:r>
            <a:r>
              <a:rPr lang="en"/>
              <a:t>		</a:t>
            </a:r>
            <a:r>
              <a:rPr lang="en"/>
              <a:t>					원근변환 (Homography)</a:t>
            </a:r>
            <a:br>
              <a:rPr lang="en"/>
            </a:br>
            <a:r>
              <a:rPr lang="en"/>
              <a:t>회전, 이동, 크기 + 기울이기, 반전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82" y="3499574"/>
            <a:ext cx="2061966" cy="14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6900" y="3499575"/>
            <a:ext cx="3372675" cy="12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6">
            <a:alphaModFix/>
          </a:blip>
          <a:srcRect b="0" l="0" r="0" t="6672"/>
          <a:stretch/>
        </p:blipFill>
        <p:spPr>
          <a:xfrm>
            <a:off x="511375" y="1585788"/>
            <a:ext cx="1294526" cy="12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6900" y="1630657"/>
            <a:ext cx="2500250" cy="11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외부파라미터 구하기</a:t>
            </a:r>
            <a:endParaRPr sz="2000"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404325" y="968825"/>
            <a:ext cx="65247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내부파라미터 &amp; 왜곡계수 								4점의 좌표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 행렬 T 행렬 			     R벡터</a:t>
            </a:r>
            <a:br>
              <a:rPr lang="en"/>
            </a:br>
            <a:r>
              <a:rPr lang="en"/>
              <a:t>										pan 과 tilt 구하기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위치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003" y="1363875"/>
            <a:ext cx="1657001" cy="11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63" y="2681000"/>
            <a:ext cx="2352576" cy="8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75" y="1300452"/>
            <a:ext cx="2548154" cy="60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3025" y="1363874"/>
            <a:ext cx="2817378" cy="3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8">
            <a:alphaModFix/>
          </a:blip>
          <a:srcRect b="58528" l="0" r="0" t="0"/>
          <a:stretch/>
        </p:blipFill>
        <p:spPr>
          <a:xfrm>
            <a:off x="3013813" y="2680998"/>
            <a:ext cx="1507474" cy="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002" y="2905873"/>
            <a:ext cx="1973575" cy="19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275" y="4073625"/>
            <a:ext cx="1311849" cy="9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97325" y="2881643"/>
            <a:ext cx="1507450" cy="66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62525" y="3698699"/>
            <a:ext cx="2765100" cy="4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외부파라미터 구하기</a:t>
            </a:r>
            <a:endParaRPr sz="2000"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404325" y="968825"/>
            <a:ext cx="65247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캘리브레이션 샘플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XML로 이미지 디렉토리 지정		캘리브래이션 진행 후 파라미터 저장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XML로 저장된 파라미터</a:t>
            </a:r>
            <a:endParaRPr/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50" y="1778237"/>
            <a:ext cx="5568348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75" y="1746975"/>
            <a:ext cx="2322426" cy="14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7602" y="3549924"/>
            <a:ext cx="4417946" cy="1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OpenCV의 카메라 캘리브래이션 API</a:t>
            </a:r>
            <a:endParaRPr sz="2000"/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404325" y="968825"/>
            <a:ext cx="65247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캘리브레이션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63" y="2011625"/>
            <a:ext cx="3489810" cy="5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920" y="1381175"/>
            <a:ext cx="3108049" cy="5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425" y="2642081"/>
            <a:ext cx="4167676" cy="146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425" y="4219688"/>
            <a:ext cx="2258699" cy="73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6345" y="4260875"/>
            <a:ext cx="1062400" cy="6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7371" y="1381182"/>
            <a:ext cx="3316780" cy="5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6125" y="1961550"/>
            <a:ext cx="4078127" cy="5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목차</a:t>
            </a:r>
            <a:endParaRPr sz="20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24650" y="968834"/>
            <a:ext cx="3388500" cy="3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카메라 캘리브래이션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카메라 투영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영상기하학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카메라 파라미터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3D → 2D 변환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월드 → 카메라 변환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좌표계 변환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외부파라미터 구하기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OpenCV의 카메라 캘리브래이션 API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444400" y="1018399"/>
            <a:ext cx="499200" cy="34287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1-4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1-6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1-7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44400" y="4540400"/>
            <a:ext cx="499200" cy="3867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2-1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카메라 캘리브레이션</a:t>
            </a:r>
            <a:endParaRPr sz="20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04325" y="968825"/>
            <a:ext cx="8302800" cy="26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카메라캘리브레이션이란, 카메라 센서의 “파라미터”의 알맞은 값을 찾고, 그 값의 정확한지 평가하는 작업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입체적인 현실을 평면에 투사할 때, 투사될 좌표를 추정하는 특별한 방정식이 존재함.</a:t>
            </a:r>
            <a:br>
              <a:rPr lang="en"/>
            </a:br>
            <a:r>
              <a:rPr lang="en"/>
              <a:t>	특정한 조건하에 사진을 많이 찍으면, 거기서 영상좌표&amp;물리좌표를 쌍을 얻어, 그 방정식을 품.</a:t>
            </a:r>
            <a:br>
              <a:rPr lang="en"/>
            </a:br>
            <a:r>
              <a:rPr lang="en"/>
              <a:t>	방정식내의 미지수는 카메라의 스펙과 설치위치를 의미함. 필요한 미지수의 개수와 종류는 불변.</a:t>
            </a:r>
            <a:br>
              <a:rPr lang="en"/>
            </a:br>
            <a:r>
              <a:rPr lang="en"/>
              <a:t>	그 미지수의 해를, 변환함수의 인자로 보아, 카메라 파라미터, 짧게는 파라미터라고 부름.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카메라의 몇 픽셀이 움직이면, 현실에서 몇 센치 움직인지 계산이 가능해, 여러 응용이 가능함.</a:t>
            </a:r>
            <a:br>
              <a:rPr lang="en"/>
            </a:br>
            <a:r>
              <a:rPr lang="en"/>
              <a:t>렌즈는 둥그래서 사진은 </a:t>
            </a:r>
            <a:r>
              <a:rPr lang="en"/>
              <a:t>의외로 </a:t>
            </a:r>
            <a:r>
              <a:rPr lang="en"/>
              <a:t>렌즈를 중심으로 휘었는데, 이를 반듯이 핀다거나 (distortion removal)</a:t>
            </a:r>
            <a:br>
              <a:rPr lang="en"/>
            </a:br>
            <a:r>
              <a:rPr lang="en"/>
              <a:t>비스듬하게 찍은 것을, 반듯이 나타내거나 (image warp)</a:t>
            </a:r>
            <a:br>
              <a:rPr lang="en"/>
            </a:br>
            <a:r>
              <a:rPr lang="en"/>
              <a:t>픽셀을 계산해 찍힌 사물의 길이를 측정함 (measurements)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225" y="3169775"/>
            <a:ext cx="1396300" cy="18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카메라 투영</a:t>
            </a:r>
            <a:endParaRPr sz="20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13825" y="959750"/>
            <a:ext cx="7440900" cy="3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Pinhole 카메라 : 작은 조리개를 가진 카메라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카메라 모델 : pinhole 모델, 3차원 공간의 모든 빛은 바늘구멍을 지나 2차원 평면에 투영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카메라 투영 : 삼차원 공간상의 점들을 이미지평면에 투영.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Forward projection</a:t>
            </a:r>
            <a:r>
              <a:rPr lang="en"/>
              <a:t> : 3차원 월드 좌표들이 어디로 투사되는지 나타내는 수학식 찾기</a:t>
            </a:r>
            <a:br>
              <a:rPr lang="en"/>
            </a:br>
            <a:r>
              <a:rPr lang="en"/>
              <a:t>	</a:t>
            </a:r>
            <a:r>
              <a:rPr lang="en"/>
              <a:t>Backward projection</a:t>
            </a:r>
            <a:r>
              <a:rPr lang="en"/>
              <a:t> : 이를 거꾸로하여, 2D에서 3D복원하기. 주된 관심사.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사영 행렬 : </a:t>
            </a:r>
            <a:r>
              <a:rPr lang="en"/>
              <a:t>전산학 관점에선, 행렬변환의 순열을 하나의 큰 행렬로 나타내는 것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322" y="2387875"/>
            <a:ext cx="2121890" cy="7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500" y="2431250"/>
            <a:ext cx="2209107" cy="7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838" y="1766814"/>
            <a:ext cx="1602149" cy="117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3700" y="583851"/>
            <a:ext cx="1932424" cy="9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3776" y="3810600"/>
            <a:ext cx="1840476" cy="10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5413" y="583850"/>
            <a:ext cx="924275" cy="7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영상기하학</a:t>
            </a:r>
            <a:endParaRPr sz="2000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04325" y="968825"/>
            <a:ext cx="78762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영상 기하학 : 좌표계간 불변의 관계를 다루는 수학 공식들. 닮음비 응용.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좌표계 : 발명품 → 관습적 정의.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World 좌표계 : UVW, 현실의 좌표계로 사용자가 지정하기 나름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카메라 좌표계  : XYZ, 빛이 들어오는 광학축이 z축임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정규화 좌표계 :  uv, 원래 이미지를 초점거리가 1인 지점으로 옮긴 것, 내부파라미터 무효화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사진 좌표계 : xy, 이미지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픽셀 좌표계 : px, py 픽셀로 바꾼 것.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동차좌표 : 무한직선의 방향을 표현하는 법. 가중치로 나누어 좌표를 표현. </a:t>
            </a:r>
            <a:br>
              <a:rPr lang="en"/>
            </a:br>
            <a:r>
              <a:rPr lang="en"/>
              <a:t>				(x, y, w) ~ (x/w, y/w)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912" y="887550"/>
            <a:ext cx="2837776" cy="16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525" y="3788650"/>
            <a:ext cx="2722551" cy="87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카메라 파라미터</a:t>
            </a:r>
            <a:endParaRPr sz="20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04325" y="968825"/>
            <a:ext cx="78762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내부파라미터 : 카메라의 센싱부품의 내재된 변수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초점거리 fx, fy</a:t>
            </a:r>
            <a:br>
              <a:rPr lang="en"/>
            </a:br>
            <a:r>
              <a:rPr lang="en"/>
              <a:t>	주점거리 cx, cy</a:t>
            </a:r>
            <a:br>
              <a:rPr lang="en"/>
            </a:br>
            <a:r>
              <a:rPr lang="en"/>
              <a:t>	비대칭 계수 skew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왜곡계수 : 이차원 평면의 비선형 변환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방사왜곡계수 </a:t>
            </a:r>
            <a:r>
              <a:rPr lang="en"/>
              <a:t>k1, k2, (k3)</a:t>
            </a:r>
            <a:br>
              <a:rPr lang="en"/>
            </a:br>
            <a:r>
              <a:rPr lang="en"/>
              <a:t>	접선왜곡계수 </a:t>
            </a:r>
            <a:r>
              <a:rPr lang="en"/>
              <a:t>p1, p2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외부파라미터 : 카메라와 외부환경과의 관계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평행이동 x, y, z</a:t>
            </a:r>
            <a:br>
              <a:rPr lang="en"/>
            </a:br>
            <a:r>
              <a:rPr lang="en"/>
              <a:t>	회전 roll, pitch, yaw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725" y="1164122"/>
            <a:ext cx="2258700" cy="97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900" y="2381188"/>
            <a:ext cx="989150" cy="8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9900" y="3542362"/>
            <a:ext cx="1242067" cy="9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내부</a:t>
            </a:r>
            <a:r>
              <a:rPr lang="en" sz="2000"/>
              <a:t> 파라미터</a:t>
            </a:r>
            <a:endParaRPr sz="2000"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04325" y="968825"/>
            <a:ext cx="7876200" cy="26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내부파라미터 : 카메라의 센싱부품의 내재된 변수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초점거리 f : 렌즈 중심 → 센서부, 픽셀 표현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초점거리 fx, fy : f의 길이가 가로크기/세로크기의 몇 배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주점거리 cx, cy : 광학축과 영상 평면이 만나는 점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비대칭 계수 skew : y축의 기운 정도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600" y="2790550"/>
            <a:ext cx="2342174" cy="12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50" y="667025"/>
            <a:ext cx="3150849" cy="14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6888" y="3391087"/>
            <a:ext cx="652750" cy="2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3449" y="2790562"/>
            <a:ext cx="1799024" cy="13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왜곡계수 보정</a:t>
            </a:r>
            <a:endParaRPr sz="2000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04325" y="986175"/>
            <a:ext cx="78762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normalized_undistorted : 내부파라미터 무효화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normalized_distorted : 왜곡계수, 왜곡모델에 적용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pixel_distorted : 내부파라미터 재적용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425" y="2745225"/>
            <a:ext cx="5397473" cy="7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9750" y="602125"/>
            <a:ext cx="1563375" cy="7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5490425" y="659200"/>
            <a:ext cx="28521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Backward Mapping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구해야하는 V’에서 V를 구함</a:t>
            </a:r>
            <a:br>
              <a:rPr lang="en" sz="1100">
                <a:solidFill>
                  <a:schemeClr val="dk2"/>
                </a:solidFill>
              </a:rPr>
            </a:br>
            <a:r>
              <a:rPr lang="en" sz="1100">
                <a:solidFill>
                  <a:schemeClr val="dk2"/>
                </a:solidFill>
              </a:rPr>
              <a:t>코드 상 Mat output에 따라 Mat input 처리</a:t>
            </a:r>
            <a:endParaRPr sz="11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650" y="1447675"/>
            <a:ext cx="2852100" cy="8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2375" y="2903899"/>
            <a:ext cx="1648854" cy="3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8417" y="4101700"/>
            <a:ext cx="2311559" cy="7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왜곡계수</a:t>
            </a:r>
            <a:endParaRPr sz="2000"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04325" y="968825"/>
            <a:ext cx="7876200" cy="26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광각 = 왜곡 문제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방사왜곡 k1, k2, (k3)</a:t>
            </a:r>
            <a:br>
              <a:rPr lang="en"/>
            </a:br>
            <a:r>
              <a:rPr lang="en"/>
              <a:t>볼록렌즈의 굴절률</a:t>
            </a:r>
            <a:br>
              <a:rPr lang="en"/>
            </a:br>
            <a:r>
              <a:rPr lang="en"/>
              <a:t>외곽부 굴절율 증가, 중심과의 거리 비례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접선왜곡 p1, p2</a:t>
            </a:r>
            <a:br>
              <a:rPr lang="en"/>
            </a:br>
            <a:r>
              <a:rPr lang="en"/>
              <a:t>렌즈와 센서가 평행하지 않아 생성</a:t>
            </a:r>
            <a:br>
              <a:rPr lang="en"/>
            </a:br>
            <a:r>
              <a:rPr lang="en"/>
              <a:t>타원형태 왜곡분포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825" y="923225"/>
            <a:ext cx="3474210" cy="12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787" y="697250"/>
            <a:ext cx="2183276" cy="187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1300" y="2767650"/>
            <a:ext cx="2094374" cy="181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4050" y="2866776"/>
            <a:ext cx="2877000" cy="152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